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4" r:id="rId3"/>
    <p:sldId id="271" r:id="rId4"/>
    <p:sldId id="273" r:id="rId5"/>
    <p:sldId id="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15EF-3D7B-F583-39FE-198914C9AA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7DFB27C-1357-23A7-D29B-A2B5286A8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3B258B6-670F-7F43-E7E9-2F28275C703A}"/>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081B1292-103C-A4AE-CE76-362B234BB4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902432-F730-7206-8C30-60FDF068DEEE}"/>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34157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B00B-1F6D-2DA7-5602-3CA57A44733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CFE853-1A6E-9114-330D-61C9CFCA24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43FE10-D366-27A7-F8B8-8BA3667737FE}"/>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08FC8565-8416-FD0F-7801-43B5A118CF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753130-3E79-7820-54F4-422009356737}"/>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321929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1E12DC-F8EC-92F6-35D9-E081A79642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766B49F-784C-FDC5-7236-7913119164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80C270-3FA0-F055-D342-13045B416900}"/>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3E8065A5-1190-9E4D-8A90-582B410651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F9EDA21-149E-2F9D-AC61-3360A5FF08EF}"/>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7050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4216-5077-E7CA-E1B5-492B1D44E5C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9BE84C1-8623-363E-A1C5-54ED337D4D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1301C4-F97E-2FEC-E01C-7E97AFC572B5}"/>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009513C4-BB17-A182-03CB-ACEF46A22D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54BFDF3-3B41-E7D9-0982-2FB292FB05A2}"/>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145218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CFDC-A907-8297-977C-83BFE911E8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0D979AB-6683-AA5F-71B0-6E1E46F8D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5E45E6-AA0B-5360-B377-BE50727BF823}"/>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0E3C8086-FDA9-E912-1E5E-05CE1C5471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1AC9A4D-F59D-0676-D70E-460511E4F0A9}"/>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147796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34B1-82E9-96FE-BC90-EA1A582F8DB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416C95F-9D0D-B9F4-EA90-7E833DD39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EFB30C7-0EB1-F122-4836-3BE781ECBE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9DC88F5-AC1B-89A1-881B-AE886EB868E4}"/>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6" name="Footer Placeholder 5">
            <a:extLst>
              <a:ext uri="{FF2B5EF4-FFF2-40B4-BE49-F238E27FC236}">
                <a16:creationId xmlns:a16="http://schemas.microsoft.com/office/drawing/2014/main" id="{9710F484-D979-AD2A-F209-6F1735845EA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420CE2-5F01-CB4F-98C9-707E7562DFD2}"/>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202503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67DA-3239-4DF3-4927-1916E997010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B34499-D10D-5BC1-F0F9-0C7FEE45D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892893-B238-0477-1C15-323FBDCFF5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7895309-49FC-66BF-69ED-CE4742ADC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BDC1BB-A0EE-FA0C-561C-6C99A57AD1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D584300-6478-A9C7-CA45-71BE6FEE9A8F}"/>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8" name="Footer Placeholder 7">
            <a:extLst>
              <a:ext uri="{FF2B5EF4-FFF2-40B4-BE49-F238E27FC236}">
                <a16:creationId xmlns:a16="http://schemas.microsoft.com/office/drawing/2014/main" id="{C1109F6E-BCB4-F3D2-3DCE-9AB4434B72B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E1295E2-173C-1625-03B5-0BC7339A83C8}"/>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334581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9C1C-33CA-A7D2-9E92-208B55158BF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02B180-E531-2CC1-41F8-1F6862CD5F5C}"/>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4" name="Footer Placeholder 3">
            <a:extLst>
              <a:ext uri="{FF2B5EF4-FFF2-40B4-BE49-F238E27FC236}">
                <a16:creationId xmlns:a16="http://schemas.microsoft.com/office/drawing/2014/main" id="{D279F439-45DE-8442-61F7-B374688FF5C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46FEF9-000A-15DD-CA19-FDA48BF4ECA1}"/>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140779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B00559-BF3D-8B0E-BF86-01786073A6B9}"/>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3" name="Footer Placeholder 2">
            <a:extLst>
              <a:ext uri="{FF2B5EF4-FFF2-40B4-BE49-F238E27FC236}">
                <a16:creationId xmlns:a16="http://schemas.microsoft.com/office/drawing/2014/main" id="{B9DA5413-D0A6-00E4-7CED-CFC0FDB4A04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B4F72C6-0C7A-A700-DE9B-BC6F22BEEAA2}"/>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255252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B44A-9BE3-DED9-B463-CA26B010F0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B78694B-3EF3-2E7A-3838-3C63A2E22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C800D08-AF12-6DF7-F043-82E8A6B7B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7D46EC-A4E6-4CA3-7924-9D1EE7868048}"/>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6" name="Footer Placeholder 5">
            <a:extLst>
              <a:ext uri="{FF2B5EF4-FFF2-40B4-BE49-F238E27FC236}">
                <a16:creationId xmlns:a16="http://schemas.microsoft.com/office/drawing/2014/main" id="{EE8AD45F-CE89-EA91-FC97-D49121393E6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831C5B1-45A6-8B95-7B82-756E0E08A3E4}"/>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3490382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04A7-52D4-A668-7BBA-D5A2DCE1AF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DC10D6B-0B83-C3C6-E09A-139F57DE8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D3E774D-18D7-3656-E3D4-EEA0004B5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3344F-7CCE-6787-9E0F-F8FB37A3CA62}"/>
              </a:ext>
            </a:extLst>
          </p:cNvPr>
          <p:cNvSpPr>
            <a:spLocks noGrp="1"/>
          </p:cNvSpPr>
          <p:nvPr>
            <p:ph type="dt" sz="half" idx="10"/>
          </p:nvPr>
        </p:nvSpPr>
        <p:spPr/>
        <p:txBody>
          <a:bodyPr/>
          <a:lstStyle/>
          <a:p>
            <a:fld id="{63B28CA9-D3E3-4409-BD0F-CFCE3A90478D}" type="datetimeFigureOut">
              <a:rPr lang="en-IN" smtClean="0"/>
              <a:t>22-03-2023</a:t>
            </a:fld>
            <a:endParaRPr lang="en-IN"/>
          </a:p>
        </p:txBody>
      </p:sp>
      <p:sp>
        <p:nvSpPr>
          <p:cNvPr id="6" name="Footer Placeholder 5">
            <a:extLst>
              <a:ext uri="{FF2B5EF4-FFF2-40B4-BE49-F238E27FC236}">
                <a16:creationId xmlns:a16="http://schemas.microsoft.com/office/drawing/2014/main" id="{2CC4DF7B-4D07-7EC2-2A2A-5D586527D5E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32FC031-B087-2061-266F-F379A668E7B5}"/>
              </a:ext>
            </a:extLst>
          </p:cNvPr>
          <p:cNvSpPr>
            <a:spLocks noGrp="1"/>
          </p:cNvSpPr>
          <p:nvPr>
            <p:ph type="sldNum" sz="quarter" idx="12"/>
          </p:nvPr>
        </p:nvSpPr>
        <p:spPr/>
        <p:txBody>
          <a:bodyPr/>
          <a:lstStyle/>
          <a:p>
            <a:fld id="{D0B4A98F-FA8E-42A7-97AA-497C260598B4}" type="slidenum">
              <a:rPr lang="en-IN" smtClean="0"/>
              <a:t>‹#›</a:t>
            </a:fld>
            <a:endParaRPr lang="en-IN"/>
          </a:p>
        </p:txBody>
      </p:sp>
    </p:spTree>
    <p:extLst>
      <p:ext uri="{BB962C8B-B14F-4D97-AF65-F5344CB8AC3E}">
        <p14:creationId xmlns:p14="http://schemas.microsoft.com/office/powerpoint/2010/main" val="259062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CE08DA-9D54-5D4F-6593-535B9B41B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C039B74-02D3-5331-914B-BE1DDB390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C733D2-944C-CFEA-6B00-9FA49D075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8CA9-D3E3-4409-BD0F-CFCE3A90478D}" type="datetimeFigureOut">
              <a:rPr lang="en-IN" smtClean="0"/>
              <a:t>22-03-2023</a:t>
            </a:fld>
            <a:endParaRPr lang="en-IN"/>
          </a:p>
        </p:txBody>
      </p:sp>
      <p:sp>
        <p:nvSpPr>
          <p:cNvPr id="5" name="Footer Placeholder 4">
            <a:extLst>
              <a:ext uri="{FF2B5EF4-FFF2-40B4-BE49-F238E27FC236}">
                <a16:creationId xmlns:a16="http://schemas.microsoft.com/office/drawing/2014/main" id="{1A29A480-5E4B-F487-83A0-B8F7FA0AFB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16078E5-310F-743C-25E7-26B49B5ADE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4A98F-FA8E-42A7-97AA-497C260598B4}" type="slidenum">
              <a:rPr lang="en-IN" smtClean="0"/>
              <a:t>‹#›</a:t>
            </a:fld>
            <a:endParaRPr lang="en-IN"/>
          </a:p>
        </p:txBody>
      </p:sp>
    </p:spTree>
    <p:extLst>
      <p:ext uri="{BB962C8B-B14F-4D97-AF65-F5344CB8AC3E}">
        <p14:creationId xmlns:p14="http://schemas.microsoft.com/office/powerpoint/2010/main" val="635633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17C235-621A-E29C-0EA1-520404AB5DFC}"/>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Research Report Section and their order of inclusion</a:t>
            </a:r>
          </a:p>
        </p:txBody>
      </p:sp>
      <p:pic>
        <p:nvPicPr>
          <p:cNvPr id="5" name="Content Placeholder 4" descr="Table&#10;&#10;Description automatically generated">
            <a:extLst>
              <a:ext uri="{FF2B5EF4-FFF2-40B4-BE49-F238E27FC236}">
                <a16:creationId xmlns:a16="http://schemas.microsoft.com/office/drawing/2014/main" id="{088F69DD-99DD-38B3-DB5D-F3B8C1B3BB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9758" y="467208"/>
            <a:ext cx="6091088" cy="5923584"/>
          </a:xfrm>
          <a:prstGeom prst="rect">
            <a:avLst/>
          </a:prstGeom>
        </p:spPr>
      </p:pic>
    </p:spTree>
    <p:extLst>
      <p:ext uri="{BB962C8B-B14F-4D97-AF65-F5344CB8AC3E}">
        <p14:creationId xmlns:p14="http://schemas.microsoft.com/office/powerpoint/2010/main" val="153702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A1E8A0B-8122-D54E-375A-E08A9F80EFB1}"/>
              </a:ext>
            </a:extLst>
          </p:cNvPr>
          <p:cNvSpPr>
            <a:spLocks noGrp="1"/>
          </p:cNvSpPr>
          <p:nvPr>
            <p:ph type="title"/>
          </p:nvPr>
        </p:nvSpPr>
        <p:spPr>
          <a:xfrm>
            <a:off x="838200" y="365125"/>
            <a:ext cx="10515600" cy="1325563"/>
          </a:xfrm>
        </p:spPr>
        <p:txBody>
          <a:bodyPr>
            <a:normAutofit/>
          </a:bodyPr>
          <a:lstStyle/>
          <a:p>
            <a:r>
              <a:rPr lang="en-IN" sz="4200" dirty="0"/>
              <a:t>Classification based on </a:t>
            </a:r>
            <a:r>
              <a:rPr lang="en-IN" sz="4200" u="sng" dirty="0"/>
              <a:t>information contained</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06862E9-3572-CC80-5940-0BFD800FC9C7}"/>
              </a:ext>
            </a:extLst>
          </p:cNvPr>
          <p:cNvSpPr>
            <a:spLocks noGrp="1"/>
          </p:cNvSpPr>
          <p:nvPr>
            <p:ph idx="1"/>
          </p:nvPr>
        </p:nvSpPr>
        <p:spPr>
          <a:xfrm>
            <a:off x="838200" y="1929384"/>
            <a:ext cx="10515600" cy="4251960"/>
          </a:xfrm>
        </p:spPr>
        <p:txBody>
          <a:bodyPr>
            <a:normAutofit lnSpcReduction="10000"/>
          </a:bodyPr>
          <a:lstStyle/>
          <a:p>
            <a:r>
              <a:rPr lang="en-IN" sz="2200" dirty="0"/>
              <a:t>Reports can be classified based on the information they contain as:</a:t>
            </a:r>
          </a:p>
          <a:p>
            <a:endParaRPr lang="en-IN" sz="2200" dirty="0"/>
          </a:p>
          <a:p>
            <a:pPr lvl="1"/>
            <a:r>
              <a:rPr lang="en-IN" sz="2200" u="sng" dirty="0"/>
              <a:t>Technical Report</a:t>
            </a:r>
            <a:r>
              <a:rPr lang="en-IN" sz="2200" dirty="0"/>
              <a:t>: </a:t>
            </a:r>
            <a:r>
              <a:rPr lang="en-US" sz="2200" b="0" i="0" dirty="0">
                <a:effectLst/>
                <a:latin typeface="Muli"/>
              </a:rPr>
              <a:t>A technical report is written for other researchers. In writing the technical reports, the importance is mainly given to the methods that have been used to collect the information and data, the presumptions that are made and finally, the various presentation techniques that are used to present the findings and data.</a:t>
            </a:r>
          </a:p>
          <a:p>
            <a:pPr marL="457200" lvl="1" indent="0">
              <a:buNone/>
            </a:pPr>
            <a:endParaRPr lang="en-IN" sz="2200" dirty="0"/>
          </a:p>
          <a:p>
            <a:pPr lvl="1"/>
            <a:r>
              <a:rPr lang="en-IN" sz="2200" u="sng" dirty="0"/>
              <a:t>Popular report</a:t>
            </a:r>
            <a:r>
              <a:rPr lang="en-IN" sz="2200" dirty="0"/>
              <a:t>: </a:t>
            </a:r>
            <a:r>
              <a:rPr lang="en-US" sz="2200" b="0" i="0" dirty="0">
                <a:effectLst/>
                <a:latin typeface="Muli"/>
              </a:rPr>
              <a:t>A popular report is formulated when there is a need to draw conclusions of the findings of the research report. One of the main points of consideration that should be kept in mind while formulating a research report is that it must be simple and attractive. It must be written in a very simple manner that is understandable to all. It must also be made attractive by using large prints, various sub-headings and by giving cartoons occasionally.</a:t>
            </a:r>
            <a:endParaRPr lang="en-IN" sz="2200" dirty="0"/>
          </a:p>
        </p:txBody>
      </p:sp>
    </p:spTree>
    <p:extLst>
      <p:ext uri="{BB962C8B-B14F-4D97-AF65-F5344CB8AC3E}">
        <p14:creationId xmlns:p14="http://schemas.microsoft.com/office/powerpoint/2010/main" val="45903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1AFEFF-8511-D463-A125-8AE68EF00945}"/>
              </a:ext>
            </a:extLst>
          </p:cNvPr>
          <p:cNvSpPr>
            <a:spLocks noGrp="1"/>
          </p:cNvSpPr>
          <p:nvPr>
            <p:ph type="title"/>
          </p:nvPr>
        </p:nvSpPr>
        <p:spPr>
          <a:xfrm>
            <a:off x="838200" y="365125"/>
            <a:ext cx="10515600" cy="1325563"/>
          </a:xfrm>
        </p:spPr>
        <p:txBody>
          <a:bodyPr>
            <a:normAutofit/>
          </a:bodyPr>
          <a:lstStyle/>
          <a:p>
            <a:r>
              <a:rPr lang="en-IN" sz="5000" dirty="0"/>
              <a:t>Classification based on </a:t>
            </a:r>
            <a:r>
              <a:rPr lang="en-IN" sz="5000" u="sng" dirty="0"/>
              <a:t>representation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4D51CAE-5EC1-2E7F-A6C8-DEAB4F733A9A}"/>
              </a:ext>
            </a:extLst>
          </p:cNvPr>
          <p:cNvSpPr>
            <a:spLocks noGrp="1"/>
          </p:cNvSpPr>
          <p:nvPr>
            <p:ph idx="1"/>
          </p:nvPr>
        </p:nvSpPr>
        <p:spPr>
          <a:xfrm>
            <a:off x="838200" y="1929384"/>
            <a:ext cx="10515600" cy="4251960"/>
          </a:xfrm>
        </p:spPr>
        <p:txBody>
          <a:bodyPr>
            <a:normAutofit/>
          </a:bodyPr>
          <a:lstStyle/>
          <a:p>
            <a:pPr fontAlgn="base"/>
            <a:r>
              <a:rPr lang="en-US" sz="2200" b="0" i="0" dirty="0">
                <a:effectLst/>
                <a:latin typeface="Muli"/>
              </a:rPr>
              <a:t>Following are the ways through which the results of the research report can be presented on the basis of representation:</a:t>
            </a:r>
          </a:p>
          <a:p>
            <a:pPr fontAlgn="base">
              <a:buFont typeface="Arial" panose="020B0604020202020204" pitchFamily="34" charset="0"/>
              <a:buChar char="•"/>
            </a:pPr>
            <a:r>
              <a:rPr lang="en-US" sz="2200" b="0" i="0" u="sng" dirty="0">
                <a:effectLst/>
                <a:latin typeface="inherit"/>
              </a:rPr>
              <a:t>Written report</a:t>
            </a:r>
            <a:r>
              <a:rPr lang="en-US" sz="2200" b="0" i="0" dirty="0">
                <a:effectLst/>
                <a:latin typeface="inherit"/>
              </a:rPr>
              <a:t>: </a:t>
            </a:r>
            <a:r>
              <a:rPr lang="en-US" sz="2200" b="0" i="0" dirty="0">
                <a:effectLst/>
                <a:latin typeface="Muli"/>
              </a:rPr>
              <a:t>A written report plays a vital role in every business operation. The manner in which an organization writes business letters and business reports creates an impression of its standard. Therefore, the organization should emphasize on the improvement of the writing skills of the employees in order to maintain effective relations with their customers.</a:t>
            </a:r>
            <a:endParaRPr lang="en-US" sz="2200" b="0" i="0" dirty="0">
              <a:effectLst/>
              <a:latin typeface="inherit"/>
            </a:endParaRPr>
          </a:p>
          <a:p>
            <a:pPr fontAlgn="base">
              <a:buFont typeface="Arial" panose="020B0604020202020204" pitchFamily="34" charset="0"/>
              <a:buChar char="•"/>
            </a:pPr>
            <a:r>
              <a:rPr lang="en-US" sz="2200" b="0" i="0" u="sng" dirty="0">
                <a:effectLst/>
                <a:latin typeface="inherit"/>
              </a:rPr>
              <a:t>Oral report</a:t>
            </a:r>
            <a:r>
              <a:rPr lang="en-US" sz="2200" b="0" i="0" dirty="0">
                <a:effectLst/>
                <a:latin typeface="inherit"/>
              </a:rPr>
              <a:t>: </a:t>
            </a:r>
            <a:r>
              <a:rPr lang="en-US" sz="2200" dirty="0">
                <a:latin typeface="Muli"/>
              </a:rPr>
              <a:t>O</a:t>
            </a:r>
            <a:r>
              <a:rPr lang="en-US" sz="2200" b="0" i="0" dirty="0">
                <a:effectLst/>
                <a:latin typeface="Muli"/>
              </a:rPr>
              <a:t>ral presentation of the results that are drawn out of research is considered effective, particularly in cases where policy recommendations are to be made. This approach proves beneficial because it provides a medium of interaction between a listener and a speaker. This leads to a better understanding of the findings and their implications.</a:t>
            </a:r>
            <a:endParaRPr lang="en-US" sz="2200" b="0" i="0" dirty="0">
              <a:effectLst/>
              <a:latin typeface="inherit"/>
            </a:endParaRPr>
          </a:p>
          <a:p>
            <a:endParaRPr lang="en-IN" sz="2200" dirty="0"/>
          </a:p>
        </p:txBody>
      </p:sp>
    </p:spTree>
    <p:extLst>
      <p:ext uri="{BB962C8B-B14F-4D97-AF65-F5344CB8AC3E}">
        <p14:creationId xmlns:p14="http://schemas.microsoft.com/office/powerpoint/2010/main" val="347647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963EF0-B01C-7A68-2AB0-0B66971C6DEC}"/>
              </a:ext>
            </a:extLst>
          </p:cNvPr>
          <p:cNvSpPr>
            <a:spLocks noGrp="1"/>
          </p:cNvSpPr>
          <p:nvPr>
            <p:ph type="title"/>
          </p:nvPr>
        </p:nvSpPr>
        <p:spPr>
          <a:xfrm>
            <a:off x="594360" y="339117"/>
            <a:ext cx="11003280" cy="1619890"/>
          </a:xfrm>
        </p:spPr>
        <p:txBody>
          <a:bodyPr anchor="ctr">
            <a:normAutofit/>
          </a:bodyPr>
          <a:lstStyle/>
          <a:p>
            <a:r>
              <a:rPr lang="en-IN" b="1" dirty="0"/>
              <a:t>Characteristics of a good report</a:t>
            </a:r>
          </a:p>
        </p:txBody>
      </p:sp>
      <p:grpSp>
        <p:nvGrpSpPr>
          <p:cNvPr id="40"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D3AE47F0-0832-D167-E9C9-BE6159EB2BF5}"/>
              </a:ext>
            </a:extLst>
          </p:cNvPr>
          <p:cNvSpPr>
            <a:spLocks noGrp="1"/>
          </p:cNvSpPr>
          <p:nvPr>
            <p:ph idx="1"/>
          </p:nvPr>
        </p:nvSpPr>
        <p:spPr>
          <a:xfrm>
            <a:off x="597407" y="2721429"/>
            <a:ext cx="11000233" cy="3494314"/>
          </a:xfrm>
        </p:spPr>
        <p:txBody>
          <a:bodyPr anchor="ctr">
            <a:normAutofit/>
          </a:bodyPr>
          <a:lstStyle/>
          <a:p>
            <a:pPr marL="0" indent="0">
              <a:buNone/>
            </a:pPr>
            <a:r>
              <a:rPr lang="en-US" sz="2000" dirty="0">
                <a:latin typeface="Muli"/>
              </a:rPr>
              <a:t>Following are the essential qualities of good report:</a:t>
            </a:r>
          </a:p>
          <a:p>
            <a:endParaRPr lang="en-US" sz="2000" dirty="0">
              <a:latin typeface="Muli"/>
            </a:endParaRPr>
          </a:p>
          <a:p>
            <a:r>
              <a:rPr lang="en-US" sz="2000" dirty="0">
                <a:latin typeface="Muli"/>
              </a:rPr>
              <a:t>A research report is essentially a scientific documentation. It should have a suggestive title, headings and sub-headings, paragraphs arranged in a logical sequence.</a:t>
            </a:r>
          </a:p>
          <a:p>
            <a:r>
              <a:rPr lang="en-US" sz="2000" dirty="0">
                <a:latin typeface="Muli"/>
              </a:rPr>
              <a:t>Good research report should include everything that is relevant and exclude everything that is irrelevant. It means that it should contain the facts rather than opinion.</a:t>
            </a:r>
          </a:p>
          <a:p>
            <a:r>
              <a:rPr lang="en-US" sz="2000" dirty="0">
                <a:latin typeface="Muli"/>
              </a:rPr>
              <a:t>The language of the report should be simple and unambiguous. It means that it should be free from biases of the researchers derived from the past experience. Confusion, pretentiousness and pomposity should be carefully guarded against. It means that the language of the report should be simple, employing appropriate words, idioms and expressions.</a:t>
            </a:r>
          </a:p>
          <a:p>
            <a:endParaRPr lang="en-IN" sz="2000" dirty="0"/>
          </a:p>
        </p:txBody>
      </p:sp>
      <p:sp>
        <p:nvSpPr>
          <p:cNvPr id="60"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186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A3F46E-55D1-6AF9-4790-D5C8F0690B35}"/>
              </a:ext>
            </a:extLst>
          </p:cNvPr>
          <p:cNvSpPr>
            <a:spLocks noGrp="1"/>
          </p:cNvSpPr>
          <p:nvPr>
            <p:ph type="title"/>
          </p:nvPr>
        </p:nvSpPr>
        <p:spPr>
          <a:xfrm>
            <a:off x="594360" y="339117"/>
            <a:ext cx="11003280" cy="1619890"/>
          </a:xfrm>
        </p:spPr>
        <p:txBody>
          <a:bodyPr anchor="ctr">
            <a:normAutofit/>
          </a:bodyPr>
          <a:lstStyle/>
          <a:p>
            <a:r>
              <a:rPr lang="en-IN" dirty="0"/>
              <a:t>Characteristics of a good report cont..</a:t>
            </a:r>
          </a:p>
        </p:txBody>
      </p:sp>
      <p:grpSp>
        <p:nvGrpSpPr>
          <p:cNvPr id="12"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44163B82-D088-4F10-E696-717590500D3D}"/>
              </a:ext>
            </a:extLst>
          </p:cNvPr>
          <p:cNvSpPr>
            <a:spLocks noGrp="1"/>
          </p:cNvSpPr>
          <p:nvPr>
            <p:ph idx="1"/>
          </p:nvPr>
        </p:nvSpPr>
        <p:spPr>
          <a:xfrm>
            <a:off x="597407" y="2721429"/>
            <a:ext cx="11000233" cy="3494314"/>
          </a:xfrm>
        </p:spPr>
        <p:txBody>
          <a:bodyPr anchor="ctr">
            <a:normAutofit/>
          </a:bodyPr>
          <a:lstStyle/>
          <a:p>
            <a:endParaRPr lang="en-US" sz="2400" dirty="0"/>
          </a:p>
          <a:p>
            <a:r>
              <a:rPr lang="en-US" sz="2400" dirty="0"/>
              <a:t>The report must be free from grammatical mistakes. It must be grammatically accurate. Faulty construction of sentences makes the meaning of the narrative obscure and ambiguous.</a:t>
            </a:r>
          </a:p>
          <a:p>
            <a:endParaRPr lang="en-US" sz="2400" dirty="0"/>
          </a:p>
          <a:p>
            <a:r>
              <a:rPr lang="en-US" sz="2400" dirty="0"/>
              <a:t>The report must take into consideration two facts. Firstly, for whom the report is meant and secondly, what is his level of knowledge. The report has to look to the subject matter of the report and the fact as to the level of knowledge of the person for whom it is meant. Because all reports are not meant for research scholars.</a:t>
            </a:r>
          </a:p>
          <a:p>
            <a:endParaRPr lang="en-IN" sz="2400" dirty="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79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546</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inherit</vt:lpstr>
      <vt:lpstr>Muli</vt:lpstr>
      <vt:lpstr>Office Theme</vt:lpstr>
      <vt:lpstr>Research Report Section and their order of inclusion</vt:lpstr>
      <vt:lpstr>Classification based on information contained</vt:lpstr>
      <vt:lpstr>Classification based on representation</vt:lpstr>
      <vt:lpstr>Characteristics of a good report</vt:lpstr>
      <vt:lpstr>Characteristics of a good report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Report Section and their order of inclusion</dc:title>
  <dc:creator>Shailee Upadhayay</dc:creator>
  <cp:lastModifiedBy>Shailee Upadhayay</cp:lastModifiedBy>
  <cp:revision>1</cp:revision>
  <dcterms:created xsi:type="dcterms:W3CDTF">2023-03-22T16:22:00Z</dcterms:created>
  <dcterms:modified xsi:type="dcterms:W3CDTF">2023-03-22T16:25:11Z</dcterms:modified>
</cp:coreProperties>
</file>